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1"/>
  </p:notesMasterIdLst>
  <p:sldIdLst>
    <p:sldId id="288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6" r:id="rId10"/>
    <p:sldId id="286" r:id="rId11"/>
    <p:sldId id="264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4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78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68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CD6607-13E0-4D46-A10E-8CEF3DDF996F}" type="datetimeFigureOut">
              <a:rPr lang="en-US" smtClean="0"/>
              <a:t>2/17/21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01EA4-1BFB-3B47-9E6C-DB7B5FAF37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17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29659" y="802298"/>
            <a:ext cx="547315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29660" y="3531204"/>
            <a:ext cx="5473152" cy="977621"/>
          </a:xfrm>
        </p:spPr>
        <p:txBody>
          <a:bodyPr tIns="91440" bIns="91440">
            <a:noAutofit/>
          </a:bodyPr>
          <a:lstStyle>
            <a:lvl1pPr marL="0" indent="0" algn="l"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6029660" y="3528542"/>
            <a:ext cx="547315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FF82E9A-9AD9-F04F-8CB1-F6E9EDE1F3C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65696" y="638507"/>
            <a:ext cx="4052073" cy="464637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8E169DEB-857D-B242-824C-6A8E719CDE9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39698"/>
          <a:stretch/>
        </p:blipFill>
        <p:spPr>
          <a:xfrm>
            <a:off x="10056143" y="514368"/>
            <a:ext cx="1792541" cy="12394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2/17/21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02673A-52D9-F844-A86B-FF9B7B2EB2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Leadership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841DC7-C261-4F42-ABD5-DC56687213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2021</a:t>
            </a:r>
          </a:p>
        </p:txBody>
      </p:sp>
    </p:spTree>
    <p:extLst>
      <p:ext uri="{BB962C8B-B14F-4D97-AF65-F5344CB8AC3E}">
        <p14:creationId xmlns:p14="http://schemas.microsoft.com/office/powerpoint/2010/main" val="18224287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br>
              <a:rPr lang="en-US" sz="1300" dirty="0"/>
            </a:br>
            <a:r>
              <a:rPr lang="en-US" sz="3600" b="1" dirty="0"/>
              <a:t>WPRA Foundation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922F3AB-1D31-E142-BD9F-48F979967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0689" y="2021840"/>
            <a:ext cx="7462194" cy="364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6650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46DE39A-AB36-F645-8B89-9E61FBAFFCCE}"/>
              </a:ext>
            </a:extLst>
          </p:cNvPr>
          <p:cNvSpPr/>
          <p:nvPr/>
        </p:nvSpPr>
        <p:spPr>
          <a:xfrm>
            <a:off x="6217920" y="4668771"/>
            <a:ext cx="41649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/>
              <a:t>New in 2020 </a:t>
            </a:r>
            <a:r>
              <a:rPr lang="en-US" i="1" dirty="0"/>
              <a:t>– currently under development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8046751" cy="345061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Awards Committee</a:t>
            </a:r>
          </a:p>
          <a:p>
            <a:r>
              <a:rPr lang="en-US" b="1" dirty="0"/>
              <a:t>Executive Committee</a:t>
            </a:r>
          </a:p>
          <a:p>
            <a:r>
              <a:rPr lang="en-US" b="1" dirty="0"/>
              <a:t>Communications Committee</a:t>
            </a:r>
            <a:r>
              <a:rPr lang="en-US" i="1" dirty="0"/>
              <a:t> (formerly IMPACT Magazine Committee)</a:t>
            </a:r>
            <a:endParaRPr lang="en-US" b="1" dirty="0"/>
          </a:p>
          <a:p>
            <a:r>
              <a:rPr lang="en-US" b="1" dirty="0"/>
              <a:t>Public Policy Committee</a:t>
            </a:r>
          </a:p>
          <a:p>
            <a:r>
              <a:rPr lang="en-US" b="1" dirty="0"/>
              <a:t>Membership Committee</a:t>
            </a:r>
          </a:p>
          <a:p>
            <a:r>
              <a:rPr lang="en-US" b="1" dirty="0"/>
              <a:t>Nomination Committee</a:t>
            </a:r>
          </a:p>
          <a:p>
            <a:r>
              <a:rPr lang="en-US" b="1" dirty="0"/>
              <a:t>Professional Development Committee</a:t>
            </a:r>
          </a:p>
          <a:p>
            <a:pPr lvl="1"/>
            <a:r>
              <a:rPr lang="en-US" b="1" dirty="0"/>
              <a:t>Leadership Academy Subcommittee</a:t>
            </a:r>
          </a:p>
          <a:p>
            <a:pPr lvl="1"/>
            <a:r>
              <a:rPr lang="en-US" b="1" dirty="0"/>
              <a:t>Conference Subcommittee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COMMITTEES</a:t>
            </a:r>
          </a:p>
        </p:txBody>
      </p:sp>
      <p:sp>
        <p:nvSpPr>
          <p:cNvPr id="4" name="Right Brace 3">
            <a:extLst>
              <a:ext uri="{FF2B5EF4-FFF2-40B4-BE49-F238E27FC236}">
                <a16:creationId xmlns:a16="http://schemas.microsoft.com/office/drawing/2014/main" id="{87DBC5AC-9029-F649-BD6E-6BB108D281BF}"/>
              </a:ext>
            </a:extLst>
          </p:cNvPr>
          <p:cNvSpPr/>
          <p:nvPr/>
        </p:nvSpPr>
        <p:spPr>
          <a:xfrm>
            <a:off x="5741670" y="4240530"/>
            <a:ext cx="476250" cy="122581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517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COMMITTEE OFFICER ROLES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141462"/>
            <a:ext cx="9603275" cy="3450613"/>
          </a:xfrm>
        </p:spPr>
        <p:txBody>
          <a:bodyPr numCol="4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President</a:t>
            </a:r>
            <a:br>
              <a:rPr lang="en-US" sz="1600" b="1" dirty="0"/>
            </a:br>
            <a:r>
              <a:rPr lang="en-US" sz="1600" dirty="0"/>
              <a:t>Jake Anderson,  AFO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Serves as Chair</a:t>
            </a:r>
            <a:r>
              <a:rPr lang="en-US" sz="1600" dirty="0"/>
              <a:t> </a:t>
            </a:r>
            <a:br>
              <a:rPr lang="en-US" sz="1600" dirty="0"/>
            </a:br>
            <a:r>
              <a:rPr lang="en-US" sz="1600" dirty="0"/>
              <a:t>Executive Committee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Liaison to</a:t>
            </a:r>
            <a:br>
              <a:rPr lang="en-US" sz="1600" b="1" dirty="0"/>
            </a:br>
            <a:r>
              <a:rPr lang="en-US" sz="1600" dirty="0"/>
              <a:t>WPRA Foundation; </a:t>
            </a:r>
            <a:br>
              <a:rPr lang="en-US" sz="1600" dirty="0"/>
            </a:br>
            <a:r>
              <a:rPr lang="en-US" sz="1600" dirty="0"/>
              <a:t>Public Policy (&amp; Co-Chair); </a:t>
            </a:r>
            <a:br>
              <a:rPr lang="en-US" sz="1600" dirty="0"/>
            </a:br>
            <a:r>
              <a:rPr lang="en-US" sz="1600" dirty="0"/>
              <a:t>Professional Development Committee (PDC)</a:t>
            </a:r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President-Elect</a:t>
            </a:r>
            <a:br>
              <a:rPr lang="en-US" sz="1600" b="1" dirty="0"/>
            </a:br>
            <a:r>
              <a:rPr lang="en-US" sz="1600" dirty="0"/>
              <a:t>Dawn Comte, CPRP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Serves as Chair</a:t>
            </a:r>
            <a:r>
              <a:rPr lang="en-US" sz="1600" b="1" dirty="0"/>
              <a:t> </a:t>
            </a:r>
            <a:br>
              <a:rPr lang="en-US" sz="1600" b="1" dirty="0"/>
            </a:br>
            <a:r>
              <a:rPr lang="en-US" sz="1600" dirty="0"/>
              <a:t>Public Policy Committee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Liaison to</a:t>
            </a:r>
            <a:br>
              <a:rPr lang="en-US" sz="1600" b="1" dirty="0"/>
            </a:br>
            <a:r>
              <a:rPr lang="en-US" sz="1600" dirty="0"/>
              <a:t>Conference PDC</a:t>
            </a:r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Past President</a:t>
            </a:r>
            <a:br>
              <a:rPr lang="en-US" sz="1600" b="1" dirty="0"/>
            </a:br>
            <a:r>
              <a:rPr lang="en-US" sz="1600" dirty="0"/>
              <a:t>Chad </a:t>
            </a:r>
            <a:r>
              <a:rPr lang="en-US" sz="1600" dirty="0" err="1"/>
              <a:t>Dallman</a:t>
            </a:r>
            <a:r>
              <a:rPr lang="en-US" sz="1600" dirty="0"/>
              <a:t>, </a:t>
            </a:r>
            <a:br>
              <a:rPr lang="en-US" sz="1600" dirty="0"/>
            </a:br>
            <a:r>
              <a:rPr lang="en-US" sz="1600" dirty="0"/>
              <a:t>CPRP,  AFO, CPSI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Serves as Chair</a:t>
            </a:r>
            <a:br>
              <a:rPr lang="en-US" sz="1600" b="1" dirty="0"/>
            </a:br>
            <a:r>
              <a:rPr lang="en-US" sz="1600" dirty="0"/>
              <a:t>Nominating Committee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Liaison to</a:t>
            </a:r>
            <a:br>
              <a:rPr lang="en-US" sz="1600" b="1" dirty="0"/>
            </a:br>
            <a:r>
              <a:rPr lang="en-US" sz="1600" dirty="0"/>
              <a:t>Past Presidents Counsel; </a:t>
            </a:r>
            <a:br>
              <a:rPr lang="en-US" sz="1600" dirty="0"/>
            </a:br>
            <a:r>
              <a:rPr lang="en-US" sz="1600" dirty="0"/>
              <a:t>Awards Committee;</a:t>
            </a:r>
            <a:br>
              <a:rPr lang="en-US" sz="1600" dirty="0"/>
            </a:br>
            <a:r>
              <a:rPr lang="en-US" sz="1600" dirty="0"/>
              <a:t>Leadership Academy PDC</a:t>
            </a:r>
          </a:p>
          <a:p>
            <a:pPr marL="0" indent="0" algn="ctr">
              <a:buNone/>
            </a:pPr>
            <a:endParaRPr lang="en-US" sz="1600" b="1" dirty="0"/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Secretary/Treasurer</a:t>
            </a:r>
            <a:r>
              <a:rPr lang="en-US" sz="1600" b="1" dirty="0"/>
              <a:t> </a:t>
            </a:r>
            <a:r>
              <a:rPr lang="en-US" sz="1600" dirty="0"/>
              <a:t>Shelly Strasser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Serves as Chair</a:t>
            </a:r>
            <a:r>
              <a:rPr lang="en-US" sz="1600" b="1" dirty="0"/>
              <a:t> </a:t>
            </a:r>
            <a:r>
              <a:rPr lang="en-US" sz="1600" dirty="0"/>
              <a:t>Membership Committee</a:t>
            </a:r>
          </a:p>
          <a:p>
            <a:pPr marL="0" indent="0" algn="ctr">
              <a:buNone/>
            </a:pPr>
            <a:r>
              <a:rPr lang="en-US" sz="1600" b="1" dirty="0">
                <a:solidFill>
                  <a:srgbClr val="C00000"/>
                </a:solidFill>
              </a:rPr>
              <a:t>Liaison to</a:t>
            </a:r>
            <a:br>
              <a:rPr lang="en-US" sz="1600" b="1" dirty="0"/>
            </a:br>
            <a:r>
              <a:rPr lang="en-US" sz="1600" dirty="0"/>
              <a:t>Communications Committee</a:t>
            </a:r>
            <a:r>
              <a:rPr lang="en-US" sz="1600" i="1" dirty="0"/>
              <a:t> (formerly IMPACT Magazine)</a:t>
            </a:r>
            <a:r>
              <a:rPr lang="en-US" sz="1600" dirty="0"/>
              <a:t>; </a:t>
            </a:r>
            <a:br>
              <a:rPr lang="en-US" sz="1600" dirty="0"/>
            </a:br>
            <a:r>
              <a:rPr lang="en-US" sz="1600" dirty="0"/>
              <a:t>Educational Events PDC</a:t>
            </a:r>
          </a:p>
          <a:p>
            <a:pPr marL="457200" lvl="1" indent="0" algn="ctr">
              <a:buNone/>
            </a:pPr>
            <a:endParaRPr lang="en-US" sz="16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D39CBAB-34BC-F447-8117-93D9F76D3AA9}"/>
              </a:ext>
            </a:extLst>
          </p:cNvPr>
          <p:cNvSpPr/>
          <p:nvPr/>
        </p:nvSpPr>
        <p:spPr>
          <a:xfrm>
            <a:off x="7807187" y="5510451"/>
            <a:ext cx="388830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i="1" dirty="0"/>
              <a:t>*As of 2/10/2021 - positions through 2/11/2021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41804296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AWARDS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Composition:  </a:t>
            </a:r>
            <a:r>
              <a:rPr lang="en-US" dirty="0"/>
              <a:t>A minimum of five (5) of the most recent recipients of the Professional Award of Merit for the past 5 years.</a:t>
            </a:r>
          </a:p>
          <a:p>
            <a:r>
              <a:rPr lang="en-US" b="1" dirty="0"/>
              <a:t>Term:</a:t>
            </a:r>
            <a:r>
              <a:rPr lang="en-US" dirty="0"/>
              <a:t>  Current Term Length: Five (5) years on a staggered rotating basis. </a:t>
            </a:r>
          </a:p>
          <a:p>
            <a:r>
              <a:rPr lang="en-US" b="1" dirty="0"/>
              <a:t>Board Liaison:</a:t>
            </a:r>
            <a:r>
              <a:rPr lang="en-US" dirty="0"/>
              <a:t> Immediate Past President Chad </a:t>
            </a:r>
            <a:r>
              <a:rPr lang="en-US" dirty="0" err="1"/>
              <a:t>Dallman</a:t>
            </a:r>
            <a:endParaRPr lang="en-US" dirty="0"/>
          </a:p>
          <a:p>
            <a:r>
              <a:rPr lang="en-US" b="1" dirty="0"/>
              <a:t>2020 Chairperson:</a:t>
            </a:r>
            <a:r>
              <a:rPr lang="en-US" dirty="0"/>
              <a:t> Scott Jaquish ('18 recipient)</a:t>
            </a:r>
          </a:p>
          <a:p>
            <a:r>
              <a:rPr lang="en-US" b="1" dirty="0"/>
              <a:t>2020 Members: </a:t>
            </a:r>
            <a:r>
              <a:rPr lang="en-US" dirty="0"/>
              <a:t>Marge </a:t>
            </a:r>
            <a:r>
              <a:rPr lang="en-US" dirty="0" err="1"/>
              <a:t>Klinzing</a:t>
            </a:r>
            <a:r>
              <a:rPr lang="en-US" dirty="0"/>
              <a:t> ('19 recipient); Holly </a:t>
            </a:r>
            <a:r>
              <a:rPr lang="en-US" dirty="0" err="1"/>
              <a:t>Glainyk</a:t>
            </a:r>
            <a:r>
              <a:rPr lang="en-US" dirty="0"/>
              <a:t> (’17 recipient); Craig </a:t>
            </a:r>
            <a:r>
              <a:rPr lang="en-US" dirty="0" err="1"/>
              <a:t>Hoeppner</a:t>
            </a:r>
            <a:r>
              <a:rPr lang="en-US" dirty="0"/>
              <a:t> ('16 recipient); Kathy </a:t>
            </a:r>
            <a:r>
              <a:rPr lang="en-US" dirty="0" err="1"/>
              <a:t>Gruentzel</a:t>
            </a:r>
            <a:r>
              <a:rPr lang="en-US" dirty="0"/>
              <a:t> (’15 recipient)</a:t>
            </a:r>
          </a:p>
          <a:p>
            <a:r>
              <a:rPr lang="en-US" b="1" dirty="0"/>
              <a:t>Open Positions: </a:t>
            </a:r>
            <a:r>
              <a:rPr lang="en-US" i="1" dirty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val="1136251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Composition: </a:t>
            </a:r>
            <a:r>
              <a:rPr lang="en-US" i="1" dirty="0"/>
              <a:t>As per bylaws:</a:t>
            </a:r>
            <a:r>
              <a:rPr lang="en-US" dirty="0"/>
              <a:t> The Executive Committee shall consist of the President, President-Elect, Secretary/Treasurer, Immediate Past President and Executive Director. </a:t>
            </a:r>
          </a:p>
          <a:p>
            <a:r>
              <a:rPr lang="en-US" b="1" dirty="0"/>
              <a:t>Term:</a:t>
            </a:r>
            <a:r>
              <a:rPr lang="en-US" dirty="0"/>
              <a:t> </a:t>
            </a:r>
            <a:r>
              <a:rPr lang="en-US" i="1" dirty="0"/>
              <a:t>As per bylaws: </a:t>
            </a:r>
            <a:r>
              <a:rPr lang="en-US" dirty="0"/>
              <a:t>identified by position:  President: One (1) year; President-Elect: One (1) year; Secretary/Treasurer: Two (2) year; Past President: One (1) year</a:t>
            </a:r>
          </a:p>
          <a:p>
            <a:r>
              <a:rPr lang="en-US" b="1" dirty="0"/>
              <a:t>Board Liaison:</a:t>
            </a:r>
            <a:r>
              <a:rPr lang="en-US" dirty="0"/>
              <a:t> N/A</a:t>
            </a:r>
          </a:p>
          <a:p>
            <a:r>
              <a:rPr lang="en-US" b="1" dirty="0"/>
              <a:t>2020 Chairperson: </a:t>
            </a:r>
            <a:r>
              <a:rPr lang="en-US" dirty="0"/>
              <a:t>President Jake Anderson</a:t>
            </a:r>
          </a:p>
          <a:p>
            <a:r>
              <a:rPr lang="en-US" b="1" dirty="0"/>
              <a:t>2020 Members: </a:t>
            </a:r>
            <a:r>
              <a:rPr lang="en-US" dirty="0"/>
              <a:t>Dawn Comte (President-Elect); Shelly Strasser (Secretary/Treasurer) Chad </a:t>
            </a:r>
            <a:r>
              <a:rPr lang="en-US" dirty="0" err="1"/>
              <a:t>Dallman</a:t>
            </a:r>
            <a:r>
              <a:rPr lang="en-US" dirty="0"/>
              <a:t> (Immediate Past President)</a:t>
            </a:r>
            <a:endParaRPr lang="en-US" b="1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Executive COMMITTEE</a:t>
            </a:r>
          </a:p>
        </p:txBody>
      </p:sp>
    </p:spTree>
    <p:extLst>
      <p:ext uri="{BB962C8B-B14F-4D97-AF65-F5344CB8AC3E}">
        <p14:creationId xmlns:p14="http://schemas.microsoft.com/office/powerpoint/2010/main" val="1244324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Communications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Composition:  </a:t>
            </a:r>
            <a:r>
              <a:rPr lang="en-US" b="1" i="1" dirty="0"/>
              <a:t>Under development – new in 2020</a:t>
            </a:r>
            <a:r>
              <a:rPr lang="en-US" b="1" dirty="0"/>
              <a:t>  </a:t>
            </a:r>
            <a:br>
              <a:rPr lang="en-US" b="1" dirty="0"/>
            </a:br>
            <a:r>
              <a:rPr lang="en-US" dirty="0"/>
              <a:t>Three (3) members, one of which serving as Chairperson, and one (1) Commercial Member.</a:t>
            </a:r>
            <a:r>
              <a:rPr lang="en-US" i="1" dirty="0"/>
              <a:t> </a:t>
            </a:r>
            <a:endParaRPr lang="en-US" dirty="0"/>
          </a:p>
          <a:p>
            <a:r>
              <a:rPr lang="en-US" b="1" dirty="0"/>
              <a:t>Term:</a:t>
            </a:r>
            <a:r>
              <a:rPr lang="en-US" dirty="0"/>
              <a:t> Two (2) years on a staggered and rotating basis. </a:t>
            </a:r>
          </a:p>
          <a:p>
            <a:r>
              <a:rPr lang="en-US" b="1" dirty="0"/>
              <a:t>Board Liaison:</a:t>
            </a:r>
            <a:r>
              <a:rPr lang="en-US" dirty="0"/>
              <a:t> Secretary/Treasurer Shelly Strasser</a:t>
            </a:r>
          </a:p>
          <a:p>
            <a:r>
              <a:rPr lang="en-US" b="1" dirty="0"/>
              <a:t>2020 Chairperson:</a:t>
            </a:r>
            <a:r>
              <a:rPr lang="en-US" dirty="0"/>
              <a:t>  Anthony </a:t>
            </a:r>
            <a:r>
              <a:rPr lang="en-US" dirty="0" err="1"/>
              <a:t>Iracki</a:t>
            </a:r>
            <a:endParaRPr lang="en-US" dirty="0"/>
          </a:p>
          <a:p>
            <a:r>
              <a:rPr lang="en-US" b="1" dirty="0"/>
              <a:t>2020 Members: </a:t>
            </a:r>
            <a:r>
              <a:rPr lang="en-US" dirty="0"/>
              <a:t>Vicky Redlin; Dave Burch; Brian Foley;  and Alex Lamer-</a:t>
            </a:r>
            <a:r>
              <a:rPr lang="en-US" dirty="0" err="1"/>
              <a:t>Walschinski</a:t>
            </a:r>
            <a:r>
              <a:rPr lang="en-US" dirty="0"/>
              <a:t>; Blake Theisen, </a:t>
            </a:r>
            <a:r>
              <a:rPr lang="en-US" dirty="0" err="1"/>
              <a:t>Parkitecture</a:t>
            </a:r>
            <a:r>
              <a:rPr lang="en-US" dirty="0"/>
              <a:t> + Planning; Sasha Darby, Carrico Aquatic Resources</a:t>
            </a:r>
          </a:p>
          <a:p>
            <a:r>
              <a:rPr lang="en-US" b="1" dirty="0"/>
              <a:t>Open Positions: </a:t>
            </a:r>
            <a:r>
              <a:rPr lang="en-US" i="1" dirty="0"/>
              <a:t>Yes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CB12F10-B174-CD45-B05D-233EA97E2D35}"/>
              </a:ext>
            </a:extLst>
          </p:cNvPr>
          <p:cNvSpPr/>
          <p:nvPr/>
        </p:nvSpPr>
        <p:spPr>
          <a:xfrm>
            <a:off x="8661194" y="2919324"/>
            <a:ext cx="281833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/>
              <a:t>Formerly known as: </a:t>
            </a:r>
          </a:p>
          <a:p>
            <a:pPr algn="ctr"/>
            <a:r>
              <a:rPr lang="en-US" i="1" dirty="0"/>
              <a:t>IMPACT Magazine Committee</a:t>
            </a:r>
          </a:p>
        </p:txBody>
      </p:sp>
    </p:spTree>
    <p:extLst>
      <p:ext uri="{BB962C8B-B14F-4D97-AF65-F5344CB8AC3E}">
        <p14:creationId xmlns:p14="http://schemas.microsoft.com/office/powerpoint/2010/main" val="10277551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Public Policy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Composition:  </a:t>
            </a:r>
            <a:r>
              <a:rPr lang="en-US" dirty="0"/>
              <a:t>Four (4) Regional Representatives, with the President-Elect serving as Chairperson, and one (1) Commercial Member.</a:t>
            </a:r>
          </a:p>
          <a:p>
            <a:r>
              <a:rPr lang="en-US" b="1" dirty="0"/>
              <a:t>Term:</a:t>
            </a:r>
            <a:r>
              <a:rPr lang="en-US" dirty="0"/>
              <a:t> Two (2) years on a staggered and rotating basis.</a:t>
            </a:r>
          </a:p>
          <a:p>
            <a:r>
              <a:rPr lang="en-US" b="1" dirty="0"/>
              <a:t>Board Liaison:</a:t>
            </a:r>
            <a:r>
              <a:rPr lang="en-US" dirty="0"/>
              <a:t> President Jake Anderson</a:t>
            </a:r>
          </a:p>
          <a:p>
            <a:r>
              <a:rPr lang="en-US" b="1" dirty="0"/>
              <a:t>2020 Chairperson:</a:t>
            </a:r>
            <a:r>
              <a:rPr lang="en-US" dirty="0"/>
              <a:t> President-Elect Dawn Comte</a:t>
            </a:r>
            <a:endParaRPr lang="en-US" i="1" dirty="0"/>
          </a:p>
          <a:p>
            <a:r>
              <a:rPr lang="en-US" b="1" dirty="0"/>
              <a:t>2020 Members: </a:t>
            </a:r>
            <a:r>
              <a:rPr lang="en-US" dirty="0"/>
              <a:t>Jamie </a:t>
            </a:r>
            <a:r>
              <a:rPr lang="en-US" dirty="0" err="1"/>
              <a:t>Polley</a:t>
            </a:r>
            <a:r>
              <a:rPr lang="en-US" dirty="0"/>
              <a:t> (Region I);  Marty </a:t>
            </a:r>
            <a:r>
              <a:rPr lang="en-US" dirty="0" err="1"/>
              <a:t>Kosobucki</a:t>
            </a:r>
            <a:r>
              <a:rPr lang="en-US" dirty="0"/>
              <a:t> (Region II); Matt Amundson (Region III); Tina </a:t>
            </a:r>
            <a:r>
              <a:rPr lang="en-US" dirty="0" err="1"/>
              <a:t>Krietlow</a:t>
            </a:r>
            <a:r>
              <a:rPr lang="en-US" dirty="0"/>
              <a:t> (Region IV)</a:t>
            </a:r>
          </a:p>
          <a:p>
            <a:r>
              <a:rPr lang="en-US" b="1" dirty="0"/>
              <a:t>Open Positions: </a:t>
            </a:r>
            <a:r>
              <a:rPr lang="en-US" i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8388229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Nominations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Composition:  </a:t>
            </a:r>
            <a:r>
              <a:rPr lang="en-US" dirty="0"/>
              <a:t>Three (3) voting members representing different Regions, with the immediate Past President serving as the Chairperson.</a:t>
            </a:r>
          </a:p>
          <a:p>
            <a:r>
              <a:rPr lang="en-US" b="1" dirty="0"/>
              <a:t>Term:</a:t>
            </a:r>
            <a:r>
              <a:rPr lang="en-US" dirty="0"/>
              <a:t> Two (2) years on a staggered rotating basis</a:t>
            </a:r>
          </a:p>
          <a:p>
            <a:r>
              <a:rPr lang="en-US" b="1" dirty="0"/>
              <a:t>Board Liaison:</a:t>
            </a:r>
            <a:r>
              <a:rPr lang="en-US" dirty="0"/>
              <a:t> N/A</a:t>
            </a:r>
          </a:p>
          <a:p>
            <a:r>
              <a:rPr lang="en-US" b="1" dirty="0"/>
              <a:t>2020 Chairperson:</a:t>
            </a:r>
            <a:r>
              <a:rPr lang="en-US" dirty="0"/>
              <a:t> Immediate Past President Chad </a:t>
            </a:r>
            <a:r>
              <a:rPr lang="en-US" dirty="0" err="1"/>
              <a:t>Dallman</a:t>
            </a:r>
            <a:endParaRPr lang="en-US" i="1" dirty="0"/>
          </a:p>
          <a:p>
            <a:r>
              <a:rPr lang="en-US" b="1" dirty="0"/>
              <a:t>2020 Members: </a:t>
            </a:r>
            <a:r>
              <a:rPr lang="en-US" i="1" dirty="0"/>
              <a:t>Undisclosed</a:t>
            </a:r>
          </a:p>
          <a:p>
            <a:r>
              <a:rPr lang="en-US" b="1" dirty="0"/>
              <a:t>Open Positions: </a:t>
            </a:r>
            <a:r>
              <a:rPr lang="en-US" i="1" dirty="0"/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3611585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Professional Development COMMITTEE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Composition:  </a:t>
            </a:r>
            <a:r>
              <a:rPr lang="en-US" b="1" i="1" dirty="0"/>
              <a:t>Under development – new in 2020</a:t>
            </a:r>
            <a:br>
              <a:rPr lang="en-US" i="1" dirty="0"/>
            </a:br>
            <a:r>
              <a:rPr lang="en-US" i="1" dirty="0"/>
              <a:t>Intent is to include representatives from each of the Subcommittees, Sections, and the series of Chairpersons identified below.</a:t>
            </a:r>
            <a:r>
              <a:rPr lang="en-US" dirty="0"/>
              <a:t> </a:t>
            </a:r>
          </a:p>
          <a:p>
            <a:r>
              <a:rPr lang="en-US" b="1" dirty="0"/>
              <a:t>Board Liaison:</a:t>
            </a:r>
            <a:r>
              <a:rPr lang="en-US" dirty="0"/>
              <a:t> President Jake Anderson</a:t>
            </a:r>
          </a:p>
          <a:p>
            <a:r>
              <a:rPr lang="en-US" b="1" dirty="0"/>
              <a:t>Subcommittees:</a:t>
            </a:r>
            <a:r>
              <a:rPr lang="en-US" dirty="0"/>
              <a:t> Conference; Leadership Academy</a:t>
            </a:r>
            <a:endParaRPr lang="en-US" i="1" dirty="0"/>
          </a:p>
          <a:p>
            <a:r>
              <a:rPr lang="en-US" b="1" dirty="0"/>
              <a:t>Chairpersons:</a:t>
            </a:r>
            <a:r>
              <a:rPr lang="en-US" dirty="0"/>
              <a:t> Chair Andrew Rossa; Pre-Chair Rebecca Price</a:t>
            </a:r>
            <a:endParaRPr lang="en-US" i="1" dirty="0"/>
          </a:p>
          <a:p>
            <a:r>
              <a:rPr lang="en-US" b="1" dirty="0"/>
              <a:t>Members: </a:t>
            </a:r>
            <a:r>
              <a:rPr lang="en-US" i="1" dirty="0"/>
              <a:t>To be identified</a:t>
            </a:r>
          </a:p>
          <a:p>
            <a:r>
              <a:rPr lang="en-US" b="1" dirty="0"/>
              <a:t>Open Positions: </a:t>
            </a:r>
            <a:r>
              <a:rPr lang="en-US" i="1" dirty="0"/>
              <a:t>All Positions Open</a:t>
            </a:r>
          </a:p>
        </p:txBody>
      </p:sp>
    </p:spTree>
    <p:extLst>
      <p:ext uri="{BB962C8B-B14F-4D97-AF65-F5344CB8AC3E}">
        <p14:creationId xmlns:p14="http://schemas.microsoft.com/office/powerpoint/2010/main" val="29606260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2020-24 Strategic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I. Strengthen Governance: </a:t>
            </a:r>
            <a:r>
              <a:rPr lang="en-US" dirty="0"/>
              <a:t>Strengthen WPRA Leadership and Governance Structure</a:t>
            </a:r>
          </a:p>
          <a:p>
            <a:r>
              <a:rPr lang="en-US" b="1" dirty="0"/>
              <a:t>II. Professional Development: </a:t>
            </a:r>
            <a:br>
              <a:rPr lang="en-US" b="1" dirty="0"/>
            </a:br>
            <a:r>
              <a:rPr lang="en-US" b="1" dirty="0"/>
              <a:t>	</a:t>
            </a:r>
            <a:r>
              <a:rPr lang="en-US" dirty="0"/>
              <a:t>Improve the Professional Development Offerings and Opportunities</a:t>
            </a:r>
          </a:p>
          <a:p>
            <a:r>
              <a:rPr lang="en-US" b="1" dirty="0"/>
              <a:t>III. Membership:</a:t>
            </a:r>
            <a:r>
              <a:rPr lang="en-US" dirty="0"/>
              <a:t> Grow and Retain WPRA Membership</a:t>
            </a:r>
          </a:p>
          <a:p>
            <a:r>
              <a:rPr lang="en-US" b="1" dirty="0"/>
              <a:t>IV. Enhance Communications: </a:t>
            </a:r>
            <a:br>
              <a:rPr lang="en-US" b="1" dirty="0"/>
            </a:br>
            <a:r>
              <a:rPr lang="en-US" b="1" dirty="0"/>
              <a:t>	</a:t>
            </a:r>
            <a:r>
              <a:rPr lang="en-US" dirty="0"/>
              <a:t>Strengthen and Optimize all WPRA Communication Methods</a:t>
            </a:r>
          </a:p>
          <a:p>
            <a:r>
              <a:rPr lang="en-US" b="1" dirty="0"/>
              <a:t>V.  Improve Advocacy: </a:t>
            </a:r>
            <a:r>
              <a:rPr lang="en-US" dirty="0"/>
              <a:t>Improve Advocacy and Lobbying on State and Local Level</a:t>
            </a:r>
          </a:p>
        </p:txBody>
      </p:sp>
    </p:spTree>
    <p:extLst>
      <p:ext uri="{BB962C8B-B14F-4D97-AF65-F5344CB8AC3E}">
        <p14:creationId xmlns:p14="http://schemas.microsoft.com/office/powerpoint/2010/main" val="86261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Wisconsin Park &amp; Recreation Association, Inc.</a:t>
            </a:r>
            <a:br>
              <a:rPr lang="en-US" dirty="0"/>
            </a:br>
            <a:br>
              <a:rPr lang="en-US" sz="1300" dirty="0"/>
            </a:br>
            <a:r>
              <a:rPr lang="en-US" sz="3600" b="1" dirty="0"/>
              <a:t>MISSION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WPRA provides professionals and agencies </a:t>
            </a:r>
            <a:br>
              <a:rPr lang="en-US" sz="2400" dirty="0"/>
            </a:br>
            <a:r>
              <a:rPr lang="en-US" sz="2400" dirty="0"/>
              <a:t>with leadership, engaged communities, advocacy </a:t>
            </a:r>
            <a:br>
              <a:rPr lang="en-US" sz="2400" dirty="0"/>
            </a:br>
            <a:r>
              <a:rPr lang="en-US" sz="2400" dirty="0"/>
              <a:t>and development opportunities to promote </a:t>
            </a:r>
            <a:br>
              <a:rPr lang="en-US" sz="2400" dirty="0"/>
            </a:br>
            <a:r>
              <a:rPr lang="en-US" sz="2400" dirty="0"/>
              <a:t>the benefits of park, recreation, environmental </a:t>
            </a:r>
            <a:br>
              <a:rPr lang="en-US" sz="2400" dirty="0"/>
            </a:br>
            <a:r>
              <a:rPr lang="en-US" sz="2400" dirty="0"/>
              <a:t>and cultural services throughout Wisconsin.</a:t>
            </a:r>
          </a:p>
        </p:txBody>
      </p:sp>
    </p:spTree>
    <p:extLst>
      <p:ext uri="{BB962C8B-B14F-4D97-AF65-F5344CB8AC3E}">
        <p14:creationId xmlns:p14="http://schemas.microsoft.com/office/powerpoint/2010/main" val="3759070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Wisconsin Park &amp; Recreation Association, Inc.</a:t>
            </a:r>
            <a:br>
              <a:rPr lang="en-US" dirty="0"/>
            </a:br>
            <a:br>
              <a:rPr lang="en-US" sz="1200" dirty="0"/>
            </a:br>
            <a:r>
              <a:rPr lang="en-US" sz="3600" b="1" dirty="0"/>
              <a:t>VISION STATEMENT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 algn="ctr">
              <a:buNone/>
            </a:pPr>
            <a:r>
              <a:rPr lang="en-US" sz="2400" dirty="0"/>
              <a:t>WPRA strives to improve the quality of life </a:t>
            </a:r>
            <a:br>
              <a:rPr lang="en-US" sz="2400" dirty="0"/>
            </a:br>
            <a:r>
              <a:rPr lang="en-US" sz="2400" dirty="0"/>
              <a:t>for all of Wisconsin by demonstrating and supporting </a:t>
            </a:r>
            <a:br>
              <a:rPr lang="en-US" sz="2400" dirty="0"/>
            </a:br>
            <a:r>
              <a:rPr lang="en-US" sz="2400" dirty="0"/>
              <a:t>the critical services provided by the Park and Recreation profession </a:t>
            </a:r>
            <a:br>
              <a:rPr lang="en-US" sz="2400" dirty="0"/>
            </a:br>
            <a:r>
              <a:rPr lang="en-US" sz="2400" dirty="0"/>
              <a:t>related to health and wellness, conservation and social equity.</a:t>
            </a:r>
          </a:p>
        </p:txBody>
      </p:sp>
    </p:spTree>
    <p:extLst>
      <p:ext uri="{BB962C8B-B14F-4D97-AF65-F5344CB8AC3E}">
        <p14:creationId xmlns:p14="http://schemas.microsoft.com/office/powerpoint/2010/main" val="3151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Wisconsin Park &amp; Recreation Association, Inc.</a:t>
            </a:r>
            <a:br>
              <a:rPr lang="en-US" dirty="0"/>
            </a:br>
            <a:br>
              <a:rPr lang="en-US" sz="1300" dirty="0"/>
            </a:br>
            <a:r>
              <a:rPr lang="en-US" sz="3600" b="1" dirty="0"/>
              <a:t>VALUES: LEAD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Leadership</a:t>
            </a:r>
            <a:r>
              <a:rPr lang="en-US" b="1" dirty="0"/>
              <a:t> </a:t>
            </a:r>
            <a:r>
              <a:rPr lang="en-US" dirty="0"/>
              <a:t>– WPRA is committed to providing leadership through sustainable governance, professional education, membership diversity, public policy and effective communication resources.</a:t>
            </a:r>
          </a:p>
          <a:p>
            <a:r>
              <a:rPr lang="en-US" b="1" dirty="0">
                <a:solidFill>
                  <a:srgbClr val="C00000"/>
                </a:solidFill>
              </a:rPr>
              <a:t>Enhance Community</a:t>
            </a:r>
            <a:r>
              <a:rPr lang="en-US" b="1" dirty="0"/>
              <a:t> </a:t>
            </a:r>
            <a:r>
              <a:rPr lang="en-US" dirty="0"/>
              <a:t>– WPRA promotes healthy living, social equity, conservation and economic development through sustainable facilities, programs and services which foster quality of life throughout communities.</a:t>
            </a:r>
          </a:p>
          <a:p>
            <a:r>
              <a:rPr lang="en-US" b="1" dirty="0">
                <a:solidFill>
                  <a:srgbClr val="C00000"/>
                </a:solidFill>
              </a:rPr>
              <a:t>Advocacy</a:t>
            </a:r>
            <a:r>
              <a:rPr lang="en-US" b="1" dirty="0"/>
              <a:t> </a:t>
            </a:r>
            <a:r>
              <a:rPr lang="en-US" dirty="0"/>
              <a:t>– WPRA promotes the benefits of park, recreational, environmental and cultural services to residents, local and state leaders.</a:t>
            </a:r>
          </a:p>
          <a:p>
            <a:r>
              <a:rPr lang="en-US" b="1" dirty="0">
                <a:solidFill>
                  <a:srgbClr val="C00000"/>
                </a:solidFill>
              </a:rPr>
              <a:t>Develop Opportunities and Resources </a:t>
            </a:r>
            <a:r>
              <a:rPr lang="en-US" dirty="0"/>
              <a:t>– WPRA is dedicated to providing its members with diverse opportunities and resources through education, networking, leadership and innovative practices enhancing quality of life services.</a:t>
            </a:r>
          </a:p>
        </p:txBody>
      </p:sp>
    </p:spTree>
    <p:extLst>
      <p:ext uri="{BB962C8B-B14F-4D97-AF65-F5344CB8AC3E}">
        <p14:creationId xmlns:p14="http://schemas.microsoft.com/office/powerpoint/2010/main" val="3675646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Wisconsin Park &amp; Recreation Association, Inc.</a:t>
            </a:r>
            <a:br>
              <a:rPr lang="en-US" dirty="0"/>
            </a:br>
            <a:br>
              <a:rPr lang="en-US" sz="1300" dirty="0"/>
            </a:br>
            <a:r>
              <a:rPr lang="en-US" sz="3600" b="1" dirty="0"/>
              <a:t>WPRA is a business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Wisconsin based corporation, WPRA is formally incorporated, not-for-profit association</a:t>
            </a:r>
          </a:p>
          <a:p>
            <a:r>
              <a:rPr lang="en-US" dirty="0"/>
              <a:t>Exempt from Wisconsin State Income Tax, but not exempt from paying sales tax</a:t>
            </a:r>
          </a:p>
          <a:p>
            <a:r>
              <a:rPr lang="en-US" dirty="0"/>
              <a:t>501(c)6 (low restriction on lobbying efforts)</a:t>
            </a:r>
          </a:p>
          <a:p>
            <a:r>
              <a:rPr lang="en-US" dirty="0"/>
              <a:t>WPRA Foundation is a charitable organization (raffle donations/licensing)</a:t>
            </a:r>
          </a:p>
          <a:p>
            <a:r>
              <a:rPr lang="en-US" dirty="0"/>
              <a:t>Tax/corporate filings include Annual Report; 990; 990T; 4T; 1099</a:t>
            </a:r>
          </a:p>
          <a:p>
            <a:r>
              <a:rPr lang="en-US" dirty="0"/>
              <a:t>Insurance coverage: Directors &amp; Officers; General Liability</a:t>
            </a:r>
          </a:p>
        </p:txBody>
      </p:sp>
    </p:spTree>
    <p:extLst>
      <p:ext uri="{BB962C8B-B14F-4D97-AF65-F5344CB8AC3E}">
        <p14:creationId xmlns:p14="http://schemas.microsoft.com/office/powerpoint/2010/main" val="34838848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STRUCTURE </a:t>
            </a:r>
            <a:r>
              <a:rPr lang="en-US" sz="2000" i="1" cap="none" dirty="0"/>
              <a:t>As of 2/10/2021 - positions through 2/11/2021</a:t>
            </a:r>
            <a:endParaRPr 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BOARD OF DIRECTORS: OFFICERS</a:t>
            </a:r>
          </a:p>
          <a:p>
            <a:r>
              <a:rPr lang="en-US" b="1" dirty="0"/>
              <a:t>President: </a:t>
            </a:r>
            <a:r>
              <a:rPr lang="en-US" dirty="0"/>
              <a:t>Jake Anderson,  AFO</a:t>
            </a:r>
          </a:p>
          <a:p>
            <a:r>
              <a:rPr lang="en-US" b="1" dirty="0"/>
              <a:t>President-Elect: </a:t>
            </a:r>
            <a:r>
              <a:rPr lang="en-US" dirty="0"/>
              <a:t>Dawn Comte, CPRP</a:t>
            </a:r>
          </a:p>
          <a:p>
            <a:r>
              <a:rPr lang="en-US" b="1" dirty="0"/>
              <a:t>Past President: </a:t>
            </a:r>
            <a:r>
              <a:rPr lang="en-US" dirty="0"/>
              <a:t>Chad </a:t>
            </a:r>
            <a:r>
              <a:rPr lang="en-US" dirty="0" err="1"/>
              <a:t>Dallman</a:t>
            </a:r>
            <a:r>
              <a:rPr lang="en-US" dirty="0"/>
              <a:t>, CPRP,  AFO, CPSI</a:t>
            </a:r>
          </a:p>
          <a:p>
            <a:r>
              <a:rPr lang="en-US" b="1" dirty="0"/>
              <a:t>Secretary/Treasurer: </a:t>
            </a:r>
            <a:r>
              <a:rPr lang="en-US" dirty="0"/>
              <a:t>Shelly Strasser</a:t>
            </a:r>
          </a:p>
        </p:txBody>
      </p:sp>
    </p:spTree>
    <p:extLst>
      <p:ext uri="{BB962C8B-B14F-4D97-AF65-F5344CB8AC3E}">
        <p14:creationId xmlns:p14="http://schemas.microsoft.com/office/powerpoint/2010/main" val="479926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STRUCTURE </a:t>
            </a:r>
            <a:r>
              <a:rPr lang="en-US" sz="2000" i="1" cap="none" dirty="0"/>
              <a:t>As of 2/10/2021 - positions through 2/11/2021</a:t>
            </a:r>
            <a:endParaRPr lang="en-US" sz="36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BOARD OF DIRECTORS: REGIONAL REPRESENTATIVES</a:t>
            </a:r>
          </a:p>
          <a:p>
            <a:r>
              <a:rPr lang="en-US" b="1" dirty="0"/>
              <a:t>Region I: </a:t>
            </a:r>
            <a:r>
              <a:rPr lang="en-US" dirty="0"/>
              <a:t>Kale </a:t>
            </a:r>
            <a:r>
              <a:rPr lang="en-US" dirty="0" err="1"/>
              <a:t>Proksch</a:t>
            </a:r>
            <a:r>
              <a:rPr lang="en-US" dirty="0"/>
              <a:t>, CPRP, CPO</a:t>
            </a:r>
          </a:p>
          <a:p>
            <a:r>
              <a:rPr lang="en-US" b="1" dirty="0"/>
              <a:t>Region II: </a:t>
            </a:r>
            <a:r>
              <a:rPr lang="en-US" dirty="0"/>
              <a:t>Jen </a:t>
            </a:r>
            <a:r>
              <a:rPr lang="en-US" dirty="0" err="1"/>
              <a:t>McCollian</a:t>
            </a:r>
            <a:r>
              <a:rPr lang="en-US" dirty="0"/>
              <a:t>,  AFO</a:t>
            </a:r>
          </a:p>
          <a:p>
            <a:r>
              <a:rPr lang="en-US" b="1" dirty="0"/>
              <a:t>Region III: </a:t>
            </a:r>
            <a:r>
              <a:rPr lang="en-US" dirty="0"/>
              <a:t>Brandon Millner, AFO</a:t>
            </a:r>
          </a:p>
          <a:p>
            <a:r>
              <a:rPr lang="en-US" b="1" dirty="0"/>
              <a:t>Region IV: </a:t>
            </a:r>
            <a:r>
              <a:rPr lang="en-US" dirty="0"/>
              <a:t>Derek </a:t>
            </a:r>
            <a:r>
              <a:rPr lang="en-US" dirty="0" err="1"/>
              <a:t>Donlevy</a:t>
            </a:r>
            <a:r>
              <a:rPr lang="en-US" dirty="0"/>
              <a:t>, CPRP</a:t>
            </a:r>
          </a:p>
        </p:txBody>
      </p:sp>
    </p:spTree>
    <p:extLst>
      <p:ext uri="{BB962C8B-B14F-4D97-AF65-F5344CB8AC3E}">
        <p14:creationId xmlns:p14="http://schemas.microsoft.com/office/powerpoint/2010/main" val="1542870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STRUCTURE </a:t>
            </a:r>
            <a:r>
              <a:rPr lang="en-US" sz="2000" i="1" cap="none" dirty="0"/>
              <a:t>As of 2/10/2021 - positions through 2/11/2021</a:t>
            </a:r>
            <a:endParaRPr lang="en-US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BOARD OF DIRECTORS: SECTION REPRESENTATIVES</a:t>
            </a:r>
          </a:p>
          <a:p>
            <a:r>
              <a:rPr lang="en-US" b="1" dirty="0">
                <a:solidFill>
                  <a:srgbClr val="00B0F0"/>
                </a:solidFill>
              </a:rPr>
              <a:t>Aquatic Section:  </a:t>
            </a:r>
            <a:r>
              <a:rPr lang="en-US" dirty="0"/>
              <a:t>Ann Moeller, CPRP, AFO</a:t>
            </a:r>
          </a:p>
          <a:p>
            <a:r>
              <a:rPr lang="en-US" b="1" dirty="0">
                <a:solidFill>
                  <a:srgbClr val="00B050"/>
                </a:solidFill>
              </a:rPr>
              <a:t>Park Section: </a:t>
            </a:r>
            <a:r>
              <a:rPr lang="en-US" dirty="0"/>
              <a:t>Steph </a:t>
            </a:r>
            <a:r>
              <a:rPr lang="en-US" dirty="0" err="1"/>
              <a:t>Schlag</a:t>
            </a:r>
            <a:r>
              <a:rPr lang="en-US" dirty="0"/>
              <a:t>, CPRP, AFO</a:t>
            </a:r>
          </a:p>
          <a:p>
            <a:r>
              <a:rPr lang="en-US" b="1" dirty="0">
                <a:solidFill>
                  <a:srgbClr val="DF7826"/>
                </a:solidFill>
              </a:rPr>
              <a:t>Recreation Section:</a:t>
            </a:r>
            <a:r>
              <a:rPr lang="en-US" b="1" dirty="0"/>
              <a:t> </a:t>
            </a:r>
            <a:r>
              <a:rPr lang="en-US" dirty="0"/>
              <a:t>Megan James</a:t>
            </a:r>
          </a:p>
          <a:p>
            <a:r>
              <a:rPr lang="en-US" b="1" dirty="0">
                <a:solidFill>
                  <a:srgbClr val="7030A0"/>
                </a:solidFill>
              </a:rPr>
              <a:t>Young Professionals Section:</a:t>
            </a:r>
            <a:r>
              <a:rPr lang="en-US" b="1" dirty="0"/>
              <a:t> </a:t>
            </a:r>
            <a:r>
              <a:rPr lang="en-US" dirty="0"/>
              <a:t>John McDonald, AFO, LG, LGI </a:t>
            </a:r>
          </a:p>
        </p:txBody>
      </p:sp>
    </p:spTree>
    <p:extLst>
      <p:ext uri="{BB962C8B-B14F-4D97-AF65-F5344CB8AC3E}">
        <p14:creationId xmlns:p14="http://schemas.microsoft.com/office/powerpoint/2010/main" val="2064012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265FC-7336-1F45-BC5D-AE228529B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/>
              <a:t>Wisconsin Park &amp; Recreation Association, Inc.</a:t>
            </a:r>
            <a:br>
              <a:rPr lang="en-US" sz="2800" dirty="0"/>
            </a:br>
            <a:br>
              <a:rPr lang="en-US" sz="1300" dirty="0"/>
            </a:br>
            <a:r>
              <a:rPr lang="en-US" sz="3600" b="1" dirty="0"/>
              <a:t>WPRA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E5CDBC-B304-D14E-B0CC-6A3D4E5EB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OFFICE</a:t>
            </a:r>
          </a:p>
          <a:p>
            <a:r>
              <a:rPr lang="en-US" b="1" dirty="0"/>
              <a:t>Executive Director: </a:t>
            </a:r>
            <a:r>
              <a:rPr lang="en-US" dirty="0"/>
              <a:t>Jennifer Rzepka, CAE</a:t>
            </a:r>
          </a:p>
          <a:p>
            <a:r>
              <a:rPr lang="en-US" b="1" dirty="0"/>
              <a:t>Account Executive: </a:t>
            </a:r>
            <a:r>
              <a:rPr lang="en-US" dirty="0"/>
              <a:t>Sandy </a:t>
            </a:r>
            <a:r>
              <a:rPr lang="en-US" dirty="0" err="1"/>
              <a:t>Schueller</a:t>
            </a:r>
            <a:endParaRPr lang="en-US" dirty="0"/>
          </a:p>
          <a:p>
            <a:r>
              <a:rPr lang="en-US" b="1" dirty="0"/>
              <a:t>Primary Account Coordinator: </a:t>
            </a:r>
            <a:r>
              <a:rPr lang="en-US" dirty="0"/>
              <a:t>Holly Bloom </a:t>
            </a:r>
          </a:p>
          <a:p>
            <a:r>
              <a:rPr lang="en-US" b="1" dirty="0"/>
              <a:t>Additional Account Coordinators: </a:t>
            </a:r>
            <a:r>
              <a:rPr lang="en-US" i="1" dirty="0"/>
              <a:t>assigned as appropriate</a:t>
            </a:r>
          </a:p>
          <a:p>
            <a:pPr marL="0" indent="0">
              <a:buNone/>
            </a:pPr>
            <a:r>
              <a:rPr lang="en-US" sz="2400" b="1" dirty="0">
                <a:solidFill>
                  <a:srgbClr val="C00000"/>
                </a:solidFill>
              </a:rPr>
              <a:t>National Recreation &amp; Parks Association (NRPA)</a:t>
            </a:r>
          </a:p>
          <a:p>
            <a:r>
              <a:rPr lang="en-US" dirty="0"/>
              <a:t>WPRA is a State Affiliate Member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69420530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1418</TotalTime>
  <Words>1351</Words>
  <Application>Microsoft Macintosh PowerPoint</Application>
  <PresentationFormat>Widescreen</PresentationFormat>
  <Paragraphs>126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Gill Sans MT</vt:lpstr>
      <vt:lpstr>Gallery</vt:lpstr>
      <vt:lpstr>Leadership orientation</vt:lpstr>
      <vt:lpstr>Wisconsin Park &amp; Recreation Association, Inc.  MISSION STATEMENT</vt:lpstr>
      <vt:lpstr>Wisconsin Park &amp; Recreation Association, Inc.  VISION STATEMENT</vt:lpstr>
      <vt:lpstr>Wisconsin Park &amp; Recreation Association, Inc.  VALUES: LEAD</vt:lpstr>
      <vt:lpstr>Wisconsin Park &amp; Recreation Association, Inc.  WPRA is a business</vt:lpstr>
      <vt:lpstr>Wisconsin Park &amp; Recreation Association, Inc.  WPRA STRUCTURE As of 2/10/2021 - positions through 2/11/2021</vt:lpstr>
      <vt:lpstr>Wisconsin Park &amp; Recreation Association, Inc.  WPRA STRUCTURE As of 2/10/2021 - positions through 2/11/2021</vt:lpstr>
      <vt:lpstr>Wisconsin Park &amp; Recreation Association, Inc.  WPRA STRUCTURE As of 2/10/2021 - positions through 2/11/2021</vt:lpstr>
      <vt:lpstr>Wisconsin Park &amp; Recreation Association, Inc.  WPRA STRUCTURE</vt:lpstr>
      <vt:lpstr> WPRA Foundation</vt:lpstr>
      <vt:lpstr>Wisconsin Park &amp; Recreation Association, Inc.  WPRA COMMITTEES</vt:lpstr>
      <vt:lpstr>Wisconsin Park &amp; Recreation Association, Inc.  WPRA COMMITTEE OFFICER ROLES</vt:lpstr>
      <vt:lpstr>Wisconsin Park &amp; Recreation Association, Inc.  AWARDS COMMITTEE</vt:lpstr>
      <vt:lpstr>Wisconsin Park &amp; Recreation Association, Inc.  Executive COMMITTEE</vt:lpstr>
      <vt:lpstr>Wisconsin Park &amp; Recreation Association, Inc.  Communications COMMITTEE</vt:lpstr>
      <vt:lpstr>Wisconsin Park &amp; Recreation Association, Inc.  Public Policy COMMITTEE</vt:lpstr>
      <vt:lpstr>Wisconsin Park &amp; Recreation Association, Inc.  Nominations COMMITTEE</vt:lpstr>
      <vt:lpstr>Wisconsin Park &amp; Recreation Association, Inc.  Professional Development COMMITTEE</vt:lpstr>
      <vt:lpstr>Wisconsin Park &amp; Recreation Association, Inc.  2020-24 Strategic Plan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Leadership Orientation</dc:title>
  <dc:creator>Jennifer Rzpeka</dc:creator>
  <cp:lastModifiedBy>Jennifer Rzepka</cp:lastModifiedBy>
  <cp:revision>29</cp:revision>
  <dcterms:created xsi:type="dcterms:W3CDTF">2019-11-05T16:26:22Z</dcterms:created>
  <dcterms:modified xsi:type="dcterms:W3CDTF">2021-02-17T19:23:59Z</dcterms:modified>
</cp:coreProperties>
</file>